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63" r:id="rId4"/>
    <p:sldId id="258" r:id="rId5"/>
    <p:sldId id="259"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78269" autoAdjust="0"/>
  </p:normalViewPr>
  <p:slideViewPr>
    <p:cSldViewPr snapToGrid="0">
      <p:cViewPr varScale="1">
        <p:scale>
          <a:sx n="57" d="100"/>
          <a:sy n="57" d="100"/>
        </p:scale>
        <p:origin x="5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13C16-D299-4299-BE53-6E111F57F362}" type="datetimeFigureOut">
              <a:rPr lang="en-KE" smtClean="0"/>
              <a:t>31/07/2021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FD5FFF-4D7D-45EF-A018-25ECB296E91F}" type="slidenum">
              <a:rPr lang="en-KE" smtClean="0"/>
              <a:t>‹#›</a:t>
            </a:fld>
            <a:endParaRPr lang="en-KE"/>
          </a:p>
        </p:txBody>
      </p:sp>
    </p:spTree>
    <p:extLst>
      <p:ext uri="{BB962C8B-B14F-4D97-AF65-F5344CB8AC3E}">
        <p14:creationId xmlns:p14="http://schemas.microsoft.com/office/powerpoint/2010/main" val="3607608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a:t>
            </a:fld>
            <a:endParaRPr lang="en-KE"/>
          </a:p>
        </p:txBody>
      </p:sp>
    </p:spTree>
    <p:extLst>
      <p:ext uri="{BB962C8B-B14F-4D97-AF65-F5344CB8AC3E}">
        <p14:creationId xmlns:p14="http://schemas.microsoft.com/office/powerpoint/2010/main" val="1813273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best training model in this case is the system training model because the training is specifically meant for the middle-level management. Individual progress is evaluated with reference to the delineated training objectives, which are based on job responsibilities and job descriptions, when using the model. Since the model assists employees in performing their jobs to the highest level, it is the best for training middle-level managers. </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10</a:t>
            </a:fld>
            <a:endParaRPr lang="en-KE"/>
          </a:p>
        </p:txBody>
      </p:sp>
    </p:spTree>
    <p:extLst>
      <p:ext uri="{BB962C8B-B14F-4D97-AF65-F5344CB8AC3E}">
        <p14:creationId xmlns:p14="http://schemas.microsoft.com/office/powerpoint/2010/main" val="4228789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Technology-based learning and Audio-video training are similar in various ways. First, both methods involves the use of technology such as computers. Secondly, both methods equips trainees with skills targeting specific sectors of their employment. Additionally, both methods are modern methods of training employees. All the methods requires an expert for training and both of them provide audio and videos or images during training.</a:t>
            </a:r>
          </a:p>
          <a:p>
            <a:endParaRPr lang="en-US" dirty="0"/>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11</a:t>
            </a:fld>
            <a:endParaRPr lang="en-KE"/>
          </a:p>
        </p:txBody>
      </p:sp>
    </p:spTree>
    <p:extLst>
      <p:ext uri="{BB962C8B-B14F-4D97-AF65-F5344CB8AC3E}">
        <p14:creationId xmlns:p14="http://schemas.microsoft.com/office/powerpoint/2010/main" val="2507079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Technology-based training and audio-video training differ in various ways. Technology based learning equips the trainee with skills to develop technological equipment such as computer devices practically while audio-video training involve the use of these developed electronics such as the TV sets for training purposes.</a:t>
            </a:r>
          </a:p>
          <a:p>
            <a:r>
              <a:rPr lang="en-US" dirty="0"/>
              <a:t>On the other </a:t>
            </a:r>
            <a:r>
              <a:rPr lang="en-US"/>
              <a:t>hand, technology </a:t>
            </a:r>
            <a:r>
              <a:rPr lang="en-US" dirty="0"/>
              <a:t>based training, also known as Computer Based Training takes place majorly on the computers while audio-video training can take place on both the computers and other electronic devices such as television sets.</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12</a:t>
            </a:fld>
            <a:endParaRPr lang="en-KE"/>
          </a:p>
        </p:txBody>
      </p:sp>
    </p:spTree>
    <p:extLst>
      <p:ext uri="{BB962C8B-B14F-4D97-AF65-F5344CB8AC3E}">
        <p14:creationId xmlns:p14="http://schemas.microsoft.com/office/powerpoint/2010/main" val="2380839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Technology can help in learning. Technology provides both visuals and audios which can greatly impact the effectiveness of the training and improve understanding. The methods of training and the learning styles are all modern methods therefore enhances the use of technology.</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13</a:t>
            </a:fld>
            <a:endParaRPr lang="en-KE"/>
          </a:p>
        </p:txBody>
      </p:sp>
    </p:spTree>
    <p:extLst>
      <p:ext uri="{BB962C8B-B14F-4D97-AF65-F5344CB8AC3E}">
        <p14:creationId xmlns:p14="http://schemas.microsoft.com/office/powerpoint/2010/main" val="3462665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efficiency of the training shall be conducted through the following techniques. Responses are used to examine what trainees feel and think about the coaching after they have completed it. Learning refers to how excellently trainees retained the information provided during the training. You can also know the effectiveness of evaluation through performance. Performance refers to how well the learner has applied the knowledge. Outcome is the overall impact of the training (</a:t>
            </a:r>
            <a:r>
              <a:rPr lang="en-US" dirty="0" err="1"/>
              <a:t>Greeno</a:t>
            </a:r>
            <a:r>
              <a:rPr lang="en-US" dirty="0"/>
              <a:t> et al. 2016). This can also be a good measure of effectiveness of training. </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14</a:t>
            </a:fld>
            <a:endParaRPr lang="en-KE"/>
          </a:p>
        </p:txBody>
      </p:sp>
    </p:spTree>
    <p:extLst>
      <p:ext uri="{BB962C8B-B14F-4D97-AF65-F5344CB8AC3E}">
        <p14:creationId xmlns:p14="http://schemas.microsoft.com/office/powerpoint/2010/main" val="25096732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Evaluation is important as it establishes the effectiveness of the training. In other words, it assesses whether the trainees have gained the required skills that they were intended to gain. Additionally, evaluation ensures that no one is left behind in the new technique or skills taught during the training session. It also helps to compare performance after and before the training. Evaluation is also need to ensure appropriateness in relation to the training. Lastly, evaluation helps identify possible improvements needed after implementation. </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15</a:t>
            </a:fld>
            <a:endParaRPr lang="en-KE"/>
          </a:p>
        </p:txBody>
      </p:sp>
    </p:spTree>
    <p:extLst>
      <p:ext uri="{BB962C8B-B14F-4D97-AF65-F5344CB8AC3E}">
        <p14:creationId xmlns:p14="http://schemas.microsoft.com/office/powerpoint/2010/main" val="3049995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Transfer of training is an important indicator of learning outcomes because it measures how much of what is learned in training is applied on the job. Transfer of training is ensured through formulations (locus of control), pre-training personality and personal beliefs about training values.</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16</a:t>
            </a:fld>
            <a:endParaRPr lang="en-KE"/>
          </a:p>
        </p:txBody>
      </p:sp>
    </p:spTree>
    <p:extLst>
      <p:ext uri="{BB962C8B-B14F-4D97-AF65-F5344CB8AC3E}">
        <p14:creationId xmlns:p14="http://schemas.microsoft.com/office/powerpoint/2010/main" val="2411385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 is a an important thing in an organization. It helps equip employees with the necessary skills and knowledge needed to perform organizational tools. Employees are also able to improve their skills and increase their productivity. This training is designed for mid-level management. Middle-level management consists of departmental managers, regional managers, and branch managers. </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2</a:t>
            </a:fld>
            <a:endParaRPr lang="en-KE"/>
          </a:p>
        </p:txBody>
      </p:sp>
    </p:spTree>
    <p:extLst>
      <p:ext uri="{BB962C8B-B14F-4D97-AF65-F5344CB8AC3E}">
        <p14:creationId xmlns:p14="http://schemas.microsoft.com/office/powerpoint/2010/main" val="4281203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target audience for the training will be middle-level management. Middle-level management consists of departmental managers, regional managers, and branch managers. They work under the instructions of the senior management. </a:t>
            </a:r>
          </a:p>
          <a:p>
            <a:r>
              <a:rPr lang="en-US" dirty="0"/>
              <a:t>they give assistance middle-level managers report to top management for their department's role and urge lower-level managers to perform better (</a:t>
            </a:r>
            <a:r>
              <a:rPr lang="en-US" dirty="0" err="1"/>
              <a:t>Lubis</a:t>
            </a:r>
            <a:r>
              <a:rPr lang="en-US" dirty="0"/>
              <a:t> et al., 2019). Middle-level managers communicate strategic goals to the lower-level management </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3</a:t>
            </a:fld>
            <a:endParaRPr lang="en-KE"/>
          </a:p>
        </p:txBody>
      </p:sp>
    </p:spTree>
    <p:extLst>
      <p:ext uri="{BB962C8B-B14F-4D97-AF65-F5344CB8AC3E}">
        <p14:creationId xmlns:p14="http://schemas.microsoft.com/office/powerpoint/2010/main" val="1440151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analysis refers to the process involving the  identification of training needs inside an organization in order to achieve  an improved  employee  standards. The first step in conducting need analysis  is defining the users and applications of the need analyzation. This is where the organization defines the set skills for training i.e.. What skills will the employees gain from the training and why are the skills necessary. Secondly, the training environment need to be described and the targeted individuals. Consider how you will encourage the target audience to participate in the needs assessment. The next step is to define your needs; what needs to be improved and how. Next determine the significance of the needs; how are they beneficial, what positives will be realized in the organization? Lastly, engage the employees in understanding ng and translating results from the needs assessment. </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4</a:t>
            </a:fld>
            <a:endParaRPr lang="en-KE"/>
          </a:p>
        </p:txBody>
      </p:sp>
    </p:spTree>
    <p:extLst>
      <p:ext uri="{BB962C8B-B14F-4D97-AF65-F5344CB8AC3E}">
        <p14:creationId xmlns:p14="http://schemas.microsoft.com/office/powerpoint/2010/main" val="62089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Generally, the training will entail things like creativity and relevancy. Creativity is vital in employees because it helps them come up with new ideas and promotes innovation. Creative employees will bring innovation to the company and make it successful. The training also needs to be relevant to the particular organization and to the targeted audience (middle-level management). </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5</a:t>
            </a:fld>
            <a:endParaRPr lang="en-KE"/>
          </a:p>
        </p:txBody>
      </p:sp>
    </p:spTree>
    <p:extLst>
      <p:ext uri="{BB962C8B-B14F-4D97-AF65-F5344CB8AC3E}">
        <p14:creationId xmlns:p14="http://schemas.microsoft.com/office/powerpoint/2010/main" val="2088831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goals of the company play  significant role in the implementation of organizational policies and the allotment of managerial assets. </a:t>
            </a:r>
          </a:p>
          <a:p>
            <a:r>
              <a:rPr lang="en-US" dirty="0"/>
              <a:t>The accomplishment of objectives contributes to the achievement of the organization 's ultimate strategic goals. The two major goals of the company are to increase the level of customer satisfaction and to increase the company’s sales therefore increasing income.</a:t>
            </a:r>
          </a:p>
          <a:p>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6</a:t>
            </a:fld>
            <a:endParaRPr lang="en-KE"/>
          </a:p>
        </p:txBody>
      </p:sp>
    </p:spTree>
    <p:extLst>
      <p:ext uri="{BB962C8B-B14F-4D97-AF65-F5344CB8AC3E}">
        <p14:creationId xmlns:p14="http://schemas.microsoft.com/office/powerpoint/2010/main" val="1825218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training aims at improving workers' competence for them to execute the tasks. Training also aims to improve workers' current job performance while also preparing them for future career opportunities. The company’s main aim on this training are;</a:t>
            </a:r>
          </a:p>
          <a:p>
            <a:r>
              <a:rPr lang="en-US" dirty="0"/>
              <a:t>To provide middle-level managers with competencies and understanding, as well as to assist them in fulfilling their duties and profession excellently. Also, to help them with problem-solving skills.</a:t>
            </a:r>
          </a:p>
        </p:txBody>
      </p:sp>
      <p:sp>
        <p:nvSpPr>
          <p:cNvPr id="4" name="Slide Number Placeholder 3"/>
          <p:cNvSpPr>
            <a:spLocks noGrp="1"/>
          </p:cNvSpPr>
          <p:nvPr>
            <p:ph type="sldNum" sz="quarter" idx="5"/>
          </p:nvPr>
        </p:nvSpPr>
        <p:spPr/>
        <p:txBody>
          <a:bodyPr/>
          <a:lstStyle/>
          <a:p>
            <a:fld id="{A9FD5FFF-4D7D-45EF-A018-25ECB296E91F}" type="slidenum">
              <a:rPr lang="en-KE" smtClean="0"/>
              <a:t>7</a:t>
            </a:fld>
            <a:endParaRPr lang="en-KE"/>
          </a:p>
        </p:txBody>
      </p:sp>
    </p:spTree>
    <p:extLst>
      <p:ext uri="{BB962C8B-B14F-4D97-AF65-F5344CB8AC3E}">
        <p14:creationId xmlns:p14="http://schemas.microsoft.com/office/powerpoint/2010/main" val="1058684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 can be done practically, visually, reading and writing or through audios. Reading and writing involves written and oral information that can be passed during the training sessions. This is typical to a classroom scenario whereby teaching is done through reading and writing. In case the employees are being taught how to use a certain machine, the training has to be practical. This is where the trainees will have to physically handle the machine to know how it operates. Visual presentations such as photographs and videos will also be employed in the training.</a:t>
            </a:r>
            <a:endParaRPr lang="en-KE" dirty="0"/>
          </a:p>
        </p:txBody>
      </p:sp>
      <p:sp>
        <p:nvSpPr>
          <p:cNvPr id="4" name="Slide Number Placeholder 3"/>
          <p:cNvSpPr>
            <a:spLocks noGrp="1"/>
          </p:cNvSpPr>
          <p:nvPr>
            <p:ph type="sldNum" sz="quarter" idx="5"/>
          </p:nvPr>
        </p:nvSpPr>
        <p:spPr/>
        <p:txBody>
          <a:bodyPr/>
          <a:lstStyle/>
          <a:p>
            <a:fld id="{A9FD5FFF-4D7D-45EF-A018-25ECB296E91F}" type="slidenum">
              <a:rPr lang="en-KE" smtClean="0"/>
              <a:t>8</a:t>
            </a:fld>
            <a:endParaRPr lang="en-KE"/>
          </a:p>
        </p:txBody>
      </p:sp>
    </p:spTree>
    <p:extLst>
      <p:ext uri="{BB962C8B-B14F-4D97-AF65-F5344CB8AC3E}">
        <p14:creationId xmlns:p14="http://schemas.microsoft.com/office/powerpoint/2010/main" val="4274020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training models is the system training model. This model has five phases: analysis and identification, designing, developing, implementation, and evaluation. The goal of the training should be to assist employees in performing their jobs to the highest level. The transition model is the other model. This one is concerned with the organization as a whole. It describes the accomplishments that the company needs to achieve over a certain period. Instructional System Development model aids in determining and tries to develop desirable techniques, encoding information, and distributing media for the various types of instructional objectives to be met.</a:t>
            </a:r>
          </a:p>
          <a:p>
            <a:endParaRPr lang="en-US" dirty="0"/>
          </a:p>
        </p:txBody>
      </p:sp>
      <p:sp>
        <p:nvSpPr>
          <p:cNvPr id="4" name="Slide Number Placeholder 3"/>
          <p:cNvSpPr>
            <a:spLocks noGrp="1"/>
          </p:cNvSpPr>
          <p:nvPr>
            <p:ph type="sldNum" sz="quarter" idx="5"/>
          </p:nvPr>
        </p:nvSpPr>
        <p:spPr/>
        <p:txBody>
          <a:bodyPr/>
          <a:lstStyle/>
          <a:p>
            <a:fld id="{A9FD5FFF-4D7D-45EF-A018-25ECB296E91F}" type="slidenum">
              <a:rPr lang="en-KE" smtClean="0"/>
              <a:t>9</a:t>
            </a:fld>
            <a:endParaRPr lang="en-KE"/>
          </a:p>
        </p:txBody>
      </p:sp>
    </p:spTree>
    <p:extLst>
      <p:ext uri="{BB962C8B-B14F-4D97-AF65-F5344CB8AC3E}">
        <p14:creationId xmlns:p14="http://schemas.microsoft.com/office/powerpoint/2010/main" val="700474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08367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965160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44175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376273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3337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1503070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2715989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21912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2154446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5070F4-D376-403F-948E-D6C13E764798}" type="datetimeFigureOut">
              <a:rPr lang="en-US" smtClean="0"/>
              <a:t>7/31/2021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655863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5070F4-D376-403F-948E-D6C13E764798}" type="datetimeFigureOut">
              <a:rPr lang="en-US" smtClean="0"/>
              <a:t>7/31/2021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4185961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5070F4-D376-403F-948E-D6C13E764798}" type="datetimeFigureOut">
              <a:rPr lang="en-US" smtClean="0"/>
              <a:t>7/31/2021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2793287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5070F4-D376-403F-948E-D6C13E764798}" type="datetimeFigureOut">
              <a:rPr lang="en-US" smtClean="0"/>
              <a:t>7/31/2021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56883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5070F4-D376-403F-948E-D6C13E764798}" type="datetimeFigureOut">
              <a:rPr lang="en-US" smtClean="0"/>
              <a:t>7/31/2021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22387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5070F4-D376-403F-948E-D6C13E764798}" type="datetimeFigureOut">
              <a:rPr lang="en-US" smtClean="0"/>
              <a:t>7/31/2021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079170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5070F4-D376-403F-948E-D6C13E764798}" type="datetimeFigureOut">
              <a:rPr lang="en-US" smtClean="0"/>
              <a:t>7/31/2021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646FC-A0E5-4F60-87DD-4F22931D00AA}" type="slidenum">
              <a:rPr lang="en-US" smtClean="0"/>
              <a:t>‹#›</a:t>
            </a:fld>
            <a:endParaRPr lang="en-US"/>
          </a:p>
        </p:txBody>
      </p:sp>
    </p:spTree>
    <p:extLst>
      <p:ext uri="{BB962C8B-B14F-4D97-AF65-F5344CB8AC3E}">
        <p14:creationId xmlns:p14="http://schemas.microsoft.com/office/powerpoint/2010/main" val="3881998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D5070F4-D376-403F-948E-D6C13E764798}" type="datetimeFigureOut">
              <a:rPr lang="en-US" smtClean="0"/>
              <a:t>7/31/2021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B3646FC-A0E5-4F60-87DD-4F22931D00AA}" type="slidenum">
              <a:rPr lang="en-US" smtClean="0"/>
              <a:t>‹#›</a:t>
            </a:fld>
            <a:endParaRPr lang="en-US"/>
          </a:p>
        </p:txBody>
      </p:sp>
    </p:spTree>
    <p:extLst>
      <p:ext uri="{BB962C8B-B14F-4D97-AF65-F5344CB8AC3E}">
        <p14:creationId xmlns:p14="http://schemas.microsoft.com/office/powerpoint/2010/main" val="12916561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56A36-6756-4D71-BD3B-BCBCECC55A47}"/>
              </a:ext>
            </a:extLst>
          </p:cNvPr>
          <p:cNvSpPr>
            <a:spLocks noGrp="1"/>
          </p:cNvSpPr>
          <p:nvPr>
            <p:ph type="ctrTitle"/>
          </p:nvPr>
        </p:nvSpPr>
        <p:spPr>
          <a:xfrm>
            <a:off x="1507067" y="1480736"/>
            <a:ext cx="7766936" cy="1821264"/>
          </a:xfrm>
        </p:spPr>
        <p:txBody>
          <a:bodyPr/>
          <a:lstStyle/>
          <a:p>
            <a:pPr algn="ctr"/>
            <a:r>
              <a:rPr lang="en-US" dirty="0"/>
              <a:t>TRAINING MID-LEVEL MANAGERS </a:t>
            </a:r>
          </a:p>
        </p:txBody>
      </p:sp>
      <p:sp>
        <p:nvSpPr>
          <p:cNvPr id="3" name="Subtitle 2">
            <a:extLst>
              <a:ext uri="{FF2B5EF4-FFF2-40B4-BE49-F238E27FC236}">
                <a16:creationId xmlns:a16="http://schemas.microsoft.com/office/drawing/2014/main" id="{55F3AF1E-31F4-4991-96B0-FCBCE6A8875E}"/>
              </a:ext>
            </a:extLst>
          </p:cNvPr>
          <p:cNvSpPr>
            <a:spLocks noGrp="1"/>
          </p:cNvSpPr>
          <p:nvPr>
            <p:ph type="subTitle" idx="1"/>
          </p:nvPr>
        </p:nvSpPr>
        <p:spPr>
          <a:xfrm>
            <a:off x="1507067" y="3429000"/>
            <a:ext cx="7766936" cy="3191933"/>
          </a:xfrm>
        </p:spPr>
        <p:txBody>
          <a:bodyPr>
            <a:normAutofit/>
          </a:bodyPr>
          <a:lstStyle/>
          <a:p>
            <a:pPr algn="ctr"/>
            <a:r>
              <a:rPr lang="en-US" sz="4400" dirty="0"/>
              <a:t>Institutional Affiliation</a:t>
            </a:r>
          </a:p>
          <a:p>
            <a:pPr algn="ctr"/>
            <a:r>
              <a:rPr lang="en-US" sz="4400" dirty="0"/>
              <a:t>Student’s  Name</a:t>
            </a:r>
          </a:p>
          <a:p>
            <a:pPr algn="ctr"/>
            <a:r>
              <a:rPr lang="en-US" sz="4400" dirty="0"/>
              <a:t>Date</a:t>
            </a:r>
          </a:p>
        </p:txBody>
      </p:sp>
    </p:spTree>
    <p:extLst>
      <p:ext uri="{BB962C8B-B14F-4D97-AF65-F5344CB8AC3E}">
        <p14:creationId xmlns:p14="http://schemas.microsoft.com/office/powerpoint/2010/main" val="765116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8336E-40AB-44C4-9323-496857A16FE5}"/>
              </a:ext>
            </a:extLst>
          </p:cNvPr>
          <p:cNvSpPr>
            <a:spLocks noGrp="1"/>
          </p:cNvSpPr>
          <p:nvPr>
            <p:ph type="title"/>
          </p:nvPr>
        </p:nvSpPr>
        <p:spPr/>
        <p:txBody>
          <a:bodyPr/>
          <a:lstStyle/>
          <a:p>
            <a:pPr algn="ctr"/>
            <a:r>
              <a:rPr lang="en-US" dirty="0"/>
              <a:t>Model Choice</a:t>
            </a:r>
          </a:p>
        </p:txBody>
      </p:sp>
      <p:sp>
        <p:nvSpPr>
          <p:cNvPr id="3" name="Content Placeholder 2">
            <a:extLst>
              <a:ext uri="{FF2B5EF4-FFF2-40B4-BE49-F238E27FC236}">
                <a16:creationId xmlns:a16="http://schemas.microsoft.com/office/drawing/2014/main" id="{0E9913CC-E6D9-4904-B5C0-E670EE1F1A01}"/>
              </a:ext>
            </a:extLst>
          </p:cNvPr>
          <p:cNvSpPr>
            <a:spLocks noGrp="1"/>
          </p:cNvSpPr>
          <p:nvPr>
            <p:ph idx="1"/>
          </p:nvPr>
        </p:nvSpPr>
        <p:spPr/>
        <p:txBody>
          <a:bodyPr/>
          <a:lstStyle/>
          <a:p>
            <a:r>
              <a:rPr lang="en-US" dirty="0"/>
              <a:t>The training model that is adopted for use under this training is the </a:t>
            </a:r>
            <a:r>
              <a:rPr lang="en-US" dirty="0">
                <a:solidFill>
                  <a:schemeClr val="accent2"/>
                </a:solidFill>
              </a:rPr>
              <a:t>System training Model.</a:t>
            </a:r>
          </a:p>
          <a:p>
            <a:r>
              <a:rPr lang="en-US" dirty="0"/>
              <a:t>The model is suitable for managerial training since; </a:t>
            </a:r>
          </a:p>
          <a:p>
            <a:r>
              <a:rPr lang="en-US" dirty="0"/>
              <a:t>It purposefully solves training issues.</a:t>
            </a:r>
          </a:p>
          <a:p>
            <a:r>
              <a:rPr lang="en-US" dirty="0"/>
              <a:t> It  takes into consideration  the mandatory training requirements for organizational effectiveness.</a:t>
            </a:r>
          </a:p>
          <a:p>
            <a:r>
              <a:rPr lang="en-US" dirty="0"/>
              <a:t> It assists employees in performing their jobs to the highest level.</a:t>
            </a:r>
          </a:p>
          <a:p>
            <a:endParaRPr lang="en-US" dirty="0"/>
          </a:p>
        </p:txBody>
      </p:sp>
    </p:spTree>
    <p:extLst>
      <p:ext uri="{BB962C8B-B14F-4D97-AF65-F5344CB8AC3E}">
        <p14:creationId xmlns:p14="http://schemas.microsoft.com/office/powerpoint/2010/main" val="3963846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72EF-0E9D-4B71-8A45-7B7005C3E62E}"/>
              </a:ext>
            </a:extLst>
          </p:cNvPr>
          <p:cNvSpPr>
            <a:spLocks noGrp="1"/>
          </p:cNvSpPr>
          <p:nvPr>
            <p:ph type="title"/>
          </p:nvPr>
        </p:nvSpPr>
        <p:spPr/>
        <p:txBody>
          <a:bodyPr/>
          <a:lstStyle/>
          <a:p>
            <a:r>
              <a:rPr lang="en-US" dirty="0"/>
              <a:t>Similarities in training methods</a:t>
            </a:r>
          </a:p>
        </p:txBody>
      </p:sp>
      <p:sp>
        <p:nvSpPr>
          <p:cNvPr id="3" name="Content Placeholder 2">
            <a:extLst>
              <a:ext uri="{FF2B5EF4-FFF2-40B4-BE49-F238E27FC236}">
                <a16:creationId xmlns:a16="http://schemas.microsoft.com/office/drawing/2014/main" id="{57E07FD8-ED9D-4BD5-9E26-8C572F150B3E}"/>
              </a:ext>
            </a:extLst>
          </p:cNvPr>
          <p:cNvSpPr>
            <a:spLocks noGrp="1"/>
          </p:cNvSpPr>
          <p:nvPr>
            <p:ph idx="1"/>
          </p:nvPr>
        </p:nvSpPr>
        <p:spPr/>
        <p:txBody>
          <a:bodyPr/>
          <a:lstStyle/>
          <a:p>
            <a:r>
              <a:rPr lang="en-US" b="1" i="0" dirty="0">
                <a:solidFill>
                  <a:srgbClr val="2D2D2D"/>
                </a:solidFill>
                <a:effectLst/>
                <a:latin typeface="Helvetica Neue"/>
              </a:rPr>
              <a:t> Technology-based learning and Audio-video training.</a:t>
            </a:r>
          </a:p>
          <a:p>
            <a:r>
              <a:rPr lang="en-US" dirty="0">
                <a:solidFill>
                  <a:srgbClr val="2D2D2D"/>
                </a:solidFill>
                <a:latin typeface="Helvetica Neue"/>
              </a:rPr>
              <a:t>Both methods involves the use of technology such as computers.</a:t>
            </a:r>
          </a:p>
          <a:p>
            <a:r>
              <a:rPr lang="en-US" i="0" dirty="0">
                <a:solidFill>
                  <a:srgbClr val="2D2D2D"/>
                </a:solidFill>
                <a:effectLst/>
                <a:latin typeface="Helvetica Neue"/>
              </a:rPr>
              <a:t>Both meth</a:t>
            </a:r>
            <a:r>
              <a:rPr lang="en-US" dirty="0">
                <a:solidFill>
                  <a:srgbClr val="2D2D2D"/>
                </a:solidFill>
                <a:latin typeface="Helvetica Neue"/>
              </a:rPr>
              <a:t>ods equips trainees with skills targeting specific sectors of their employment.</a:t>
            </a:r>
          </a:p>
          <a:p>
            <a:r>
              <a:rPr lang="en-US" i="0" dirty="0">
                <a:solidFill>
                  <a:srgbClr val="2D2D2D"/>
                </a:solidFill>
                <a:effectLst/>
                <a:latin typeface="Helvetica Neue"/>
              </a:rPr>
              <a:t>Both method</a:t>
            </a:r>
            <a:r>
              <a:rPr lang="en-US" dirty="0">
                <a:solidFill>
                  <a:srgbClr val="2D2D2D"/>
                </a:solidFill>
                <a:latin typeface="Helvetica Neue"/>
              </a:rPr>
              <a:t>s are modern methods of training employees.</a:t>
            </a:r>
          </a:p>
          <a:p>
            <a:r>
              <a:rPr lang="en-US" i="0" dirty="0">
                <a:solidFill>
                  <a:srgbClr val="2D2D2D"/>
                </a:solidFill>
                <a:effectLst/>
                <a:latin typeface="Helvetica Neue"/>
              </a:rPr>
              <a:t>All the methods requires an expert for training.</a:t>
            </a:r>
          </a:p>
          <a:p>
            <a:r>
              <a:rPr lang="en-US" dirty="0">
                <a:solidFill>
                  <a:srgbClr val="2D2D2D"/>
                </a:solidFill>
                <a:latin typeface="Helvetica Neue"/>
              </a:rPr>
              <a:t>Both methods provides audio and videos or images during training.</a:t>
            </a:r>
            <a:endParaRPr lang="en-US" i="0" dirty="0">
              <a:solidFill>
                <a:srgbClr val="2D2D2D"/>
              </a:solidFill>
              <a:effectLst/>
              <a:latin typeface="Helvetica Neue"/>
            </a:endParaRPr>
          </a:p>
          <a:p>
            <a:endParaRPr lang="en-US" i="0" dirty="0">
              <a:solidFill>
                <a:srgbClr val="2D2D2D"/>
              </a:solidFill>
              <a:effectLst/>
              <a:latin typeface="Helvetica Neue"/>
            </a:endParaRPr>
          </a:p>
          <a:p>
            <a:endParaRPr lang="en-US" dirty="0"/>
          </a:p>
        </p:txBody>
      </p:sp>
    </p:spTree>
    <p:extLst>
      <p:ext uri="{BB962C8B-B14F-4D97-AF65-F5344CB8AC3E}">
        <p14:creationId xmlns:p14="http://schemas.microsoft.com/office/powerpoint/2010/main" val="1683618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EFAD-75EB-4293-A6DF-82557FDB9779}"/>
              </a:ext>
            </a:extLst>
          </p:cNvPr>
          <p:cNvSpPr>
            <a:spLocks noGrp="1"/>
          </p:cNvSpPr>
          <p:nvPr>
            <p:ph type="title"/>
          </p:nvPr>
        </p:nvSpPr>
        <p:spPr/>
        <p:txBody>
          <a:bodyPr/>
          <a:lstStyle/>
          <a:p>
            <a:r>
              <a:rPr lang="en-US" dirty="0"/>
              <a:t>Differences Between Training methods</a:t>
            </a:r>
          </a:p>
        </p:txBody>
      </p:sp>
      <p:sp>
        <p:nvSpPr>
          <p:cNvPr id="3" name="Content Placeholder 2">
            <a:extLst>
              <a:ext uri="{FF2B5EF4-FFF2-40B4-BE49-F238E27FC236}">
                <a16:creationId xmlns:a16="http://schemas.microsoft.com/office/drawing/2014/main" id="{6CF745A5-B36E-4BD4-9982-F63788D26238}"/>
              </a:ext>
            </a:extLst>
          </p:cNvPr>
          <p:cNvSpPr>
            <a:spLocks noGrp="1"/>
          </p:cNvSpPr>
          <p:nvPr>
            <p:ph idx="1"/>
          </p:nvPr>
        </p:nvSpPr>
        <p:spPr/>
        <p:txBody>
          <a:bodyPr/>
          <a:lstStyle/>
          <a:p>
            <a:r>
              <a:rPr lang="en-US" b="1" dirty="0"/>
              <a:t> Technology-based learning and Audio-video training</a:t>
            </a:r>
          </a:p>
          <a:p>
            <a:r>
              <a:rPr lang="en-US" dirty="0"/>
              <a:t>The above training methods differ in the following ways;</a:t>
            </a:r>
          </a:p>
          <a:p>
            <a:pPr>
              <a:buFont typeface="+mj-lt"/>
              <a:buAutoNum type="arabicPeriod"/>
            </a:pPr>
            <a:r>
              <a:rPr lang="en-US" dirty="0"/>
              <a:t>Technology based learning equips the trainee with skills to develop technological equipment such as computer devices practically while audio-video training involve the use of these developed electronics such as the TV sets for training purposes.</a:t>
            </a:r>
          </a:p>
          <a:p>
            <a:pPr>
              <a:buFont typeface="+mj-lt"/>
              <a:buAutoNum type="arabicPeriod"/>
            </a:pPr>
            <a:r>
              <a:rPr lang="en-US" dirty="0"/>
              <a:t>Technology based training, also known as Computer Based Training takes place majorly on the computers while audio-video training can take place on both the computers and other electronic devices such as television sets.</a:t>
            </a:r>
          </a:p>
          <a:p>
            <a:endParaRPr lang="en-US" b="1" dirty="0"/>
          </a:p>
        </p:txBody>
      </p:sp>
    </p:spTree>
    <p:extLst>
      <p:ext uri="{BB962C8B-B14F-4D97-AF65-F5344CB8AC3E}">
        <p14:creationId xmlns:p14="http://schemas.microsoft.com/office/powerpoint/2010/main" val="2475010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D3E8F-AFAE-46EE-9DAD-F77DCC7F5AF2}"/>
              </a:ext>
            </a:extLst>
          </p:cNvPr>
          <p:cNvSpPr>
            <a:spLocks noGrp="1"/>
          </p:cNvSpPr>
          <p:nvPr>
            <p:ph type="title"/>
          </p:nvPr>
        </p:nvSpPr>
        <p:spPr/>
        <p:txBody>
          <a:bodyPr/>
          <a:lstStyle/>
          <a:p>
            <a:r>
              <a:rPr lang="en-US" dirty="0"/>
              <a:t>Connection Between the training methods &amp; learning styles</a:t>
            </a:r>
          </a:p>
        </p:txBody>
      </p:sp>
      <p:sp>
        <p:nvSpPr>
          <p:cNvPr id="3" name="Content Placeholder 2">
            <a:extLst>
              <a:ext uri="{FF2B5EF4-FFF2-40B4-BE49-F238E27FC236}">
                <a16:creationId xmlns:a16="http://schemas.microsoft.com/office/drawing/2014/main" id="{63ECF48B-18D2-4F1B-9207-B587767C4B27}"/>
              </a:ext>
            </a:extLst>
          </p:cNvPr>
          <p:cNvSpPr>
            <a:spLocks noGrp="1"/>
          </p:cNvSpPr>
          <p:nvPr>
            <p:ph idx="1"/>
          </p:nvPr>
        </p:nvSpPr>
        <p:spPr/>
        <p:txBody>
          <a:bodyPr/>
          <a:lstStyle/>
          <a:p>
            <a:r>
              <a:rPr lang="en-US" dirty="0"/>
              <a:t>Technology based learning and the audio-video training is greatly linked tom the four learning styles mention above in that;</a:t>
            </a:r>
          </a:p>
          <a:p>
            <a:pPr>
              <a:buFont typeface="+mj-lt"/>
              <a:buAutoNum type="arabicPeriod"/>
            </a:pPr>
            <a:r>
              <a:rPr lang="en-US" dirty="0"/>
              <a:t>They provide both the visuals and audio which can greatly impact the effectiveness of the training and improve understanding.</a:t>
            </a:r>
          </a:p>
          <a:p>
            <a:pPr>
              <a:buFont typeface="+mj-lt"/>
              <a:buAutoNum type="arabicPeriod"/>
            </a:pPr>
            <a:r>
              <a:rPr lang="en-US" dirty="0"/>
              <a:t>The methods of training and the learning styles are all modern methods therefore enhances the use of technology.</a:t>
            </a:r>
          </a:p>
        </p:txBody>
      </p:sp>
    </p:spTree>
    <p:extLst>
      <p:ext uri="{BB962C8B-B14F-4D97-AF65-F5344CB8AC3E}">
        <p14:creationId xmlns:p14="http://schemas.microsoft.com/office/powerpoint/2010/main" val="21987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6A9DF-8819-433A-ADA0-F32F6069C53B}"/>
              </a:ext>
            </a:extLst>
          </p:cNvPr>
          <p:cNvSpPr>
            <a:spLocks noGrp="1"/>
          </p:cNvSpPr>
          <p:nvPr>
            <p:ph type="title"/>
          </p:nvPr>
        </p:nvSpPr>
        <p:spPr/>
        <p:txBody>
          <a:bodyPr/>
          <a:lstStyle/>
          <a:p>
            <a:r>
              <a:rPr lang="en-US" dirty="0"/>
              <a:t>Effectiveness Evaluation</a:t>
            </a:r>
          </a:p>
        </p:txBody>
      </p:sp>
      <p:sp>
        <p:nvSpPr>
          <p:cNvPr id="3" name="Content Placeholder 2">
            <a:extLst>
              <a:ext uri="{FF2B5EF4-FFF2-40B4-BE49-F238E27FC236}">
                <a16:creationId xmlns:a16="http://schemas.microsoft.com/office/drawing/2014/main" id="{71FE59F2-F405-45C4-9A98-5887D89E1220}"/>
              </a:ext>
            </a:extLst>
          </p:cNvPr>
          <p:cNvSpPr>
            <a:spLocks noGrp="1"/>
          </p:cNvSpPr>
          <p:nvPr>
            <p:ph idx="1"/>
          </p:nvPr>
        </p:nvSpPr>
        <p:spPr>
          <a:xfrm>
            <a:off x="677334" y="1930401"/>
            <a:ext cx="8596668" cy="4572000"/>
          </a:xfrm>
        </p:spPr>
        <p:txBody>
          <a:bodyPr/>
          <a:lstStyle/>
          <a:p>
            <a:r>
              <a:rPr lang="en-US" dirty="0"/>
              <a:t>The efficiency of the training shall be conducted using the following techniques.</a:t>
            </a:r>
          </a:p>
          <a:p>
            <a:pPr>
              <a:buFont typeface="+mj-lt"/>
              <a:buAutoNum type="arabicPeriod"/>
            </a:pPr>
            <a:r>
              <a:rPr lang="en-US" dirty="0"/>
              <a:t>Responses - what trainees feel and think about the coaching after they have completed it.</a:t>
            </a:r>
          </a:p>
          <a:p>
            <a:pPr>
              <a:buFont typeface="+mj-lt"/>
              <a:buAutoNum type="arabicPeriod"/>
            </a:pPr>
            <a:r>
              <a:rPr lang="en-US" dirty="0"/>
              <a:t>Learning – how excellently trainees retained the information provided during the training.</a:t>
            </a:r>
          </a:p>
          <a:p>
            <a:pPr>
              <a:buFont typeface="+mj-lt"/>
              <a:buAutoNum type="arabicPeriod"/>
            </a:pPr>
            <a:r>
              <a:rPr lang="en-US" dirty="0"/>
              <a:t>Performance – how well the learner has applied the knowledge.</a:t>
            </a:r>
          </a:p>
          <a:p>
            <a:pPr>
              <a:buFont typeface="+mj-lt"/>
              <a:buAutoNum type="arabicPeriod"/>
            </a:pPr>
            <a:r>
              <a:rPr lang="en-US" dirty="0"/>
              <a:t>Outcomes – the overall impact of the training (Greeno et al. 2016)</a:t>
            </a:r>
          </a:p>
        </p:txBody>
      </p:sp>
    </p:spTree>
    <p:extLst>
      <p:ext uri="{BB962C8B-B14F-4D97-AF65-F5344CB8AC3E}">
        <p14:creationId xmlns:p14="http://schemas.microsoft.com/office/powerpoint/2010/main" val="1763344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D20B-ED8A-4BEE-B8D7-9BB8FDEA4F9E}"/>
              </a:ext>
            </a:extLst>
          </p:cNvPr>
          <p:cNvSpPr>
            <a:spLocks noGrp="1"/>
          </p:cNvSpPr>
          <p:nvPr>
            <p:ph type="title"/>
          </p:nvPr>
        </p:nvSpPr>
        <p:spPr/>
        <p:txBody>
          <a:bodyPr/>
          <a:lstStyle/>
          <a:p>
            <a:pPr algn="ctr"/>
            <a:r>
              <a:rPr lang="en-US" dirty="0"/>
              <a:t>Importance of Evaluation</a:t>
            </a:r>
          </a:p>
        </p:txBody>
      </p:sp>
      <p:sp>
        <p:nvSpPr>
          <p:cNvPr id="3" name="Content Placeholder 2">
            <a:extLst>
              <a:ext uri="{FF2B5EF4-FFF2-40B4-BE49-F238E27FC236}">
                <a16:creationId xmlns:a16="http://schemas.microsoft.com/office/drawing/2014/main" id="{388A87DC-6991-4E0F-B8B7-7BB5F080F011}"/>
              </a:ext>
            </a:extLst>
          </p:cNvPr>
          <p:cNvSpPr>
            <a:spLocks noGrp="1"/>
          </p:cNvSpPr>
          <p:nvPr>
            <p:ph idx="1"/>
          </p:nvPr>
        </p:nvSpPr>
        <p:spPr/>
        <p:txBody>
          <a:bodyPr/>
          <a:lstStyle/>
          <a:p>
            <a:r>
              <a:rPr lang="en-US" dirty="0"/>
              <a:t>To on the effectiveness of the training.</a:t>
            </a:r>
          </a:p>
          <a:p>
            <a:r>
              <a:rPr lang="en-US" dirty="0"/>
              <a:t>To ensure that no one is left behind in the new techniques taught in the training.</a:t>
            </a:r>
          </a:p>
          <a:p>
            <a:r>
              <a:rPr lang="en-US" dirty="0"/>
              <a:t>To compare performance after and before the training.</a:t>
            </a:r>
          </a:p>
          <a:p>
            <a:r>
              <a:rPr lang="en-US" dirty="0"/>
              <a:t>To ensure appropriateness in relation to the training.</a:t>
            </a:r>
          </a:p>
          <a:p>
            <a:r>
              <a:rPr lang="en-US" dirty="0"/>
              <a:t>To identify possible improvements needed after implementation.</a:t>
            </a:r>
          </a:p>
          <a:p>
            <a:endParaRPr lang="en-US" dirty="0"/>
          </a:p>
        </p:txBody>
      </p:sp>
    </p:spTree>
    <p:extLst>
      <p:ext uri="{BB962C8B-B14F-4D97-AF65-F5344CB8AC3E}">
        <p14:creationId xmlns:p14="http://schemas.microsoft.com/office/powerpoint/2010/main" val="648879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B484B-A605-4566-9F8D-2CC0E92864B6}"/>
              </a:ext>
            </a:extLst>
          </p:cNvPr>
          <p:cNvSpPr>
            <a:spLocks noGrp="1"/>
          </p:cNvSpPr>
          <p:nvPr>
            <p:ph type="title"/>
          </p:nvPr>
        </p:nvSpPr>
        <p:spPr/>
        <p:txBody>
          <a:bodyPr/>
          <a:lstStyle/>
          <a:p>
            <a:pPr algn="ctr"/>
            <a:r>
              <a:rPr lang="en-US" dirty="0"/>
              <a:t>Transfer of Training </a:t>
            </a:r>
          </a:p>
        </p:txBody>
      </p:sp>
      <p:sp>
        <p:nvSpPr>
          <p:cNvPr id="3" name="Content Placeholder 2">
            <a:extLst>
              <a:ext uri="{FF2B5EF4-FFF2-40B4-BE49-F238E27FC236}">
                <a16:creationId xmlns:a16="http://schemas.microsoft.com/office/drawing/2014/main" id="{3605EB8D-8BD1-48E4-BCF5-D4EF71289396}"/>
              </a:ext>
            </a:extLst>
          </p:cNvPr>
          <p:cNvSpPr>
            <a:spLocks noGrp="1"/>
          </p:cNvSpPr>
          <p:nvPr>
            <p:ph idx="1"/>
          </p:nvPr>
        </p:nvSpPr>
        <p:spPr/>
        <p:txBody>
          <a:bodyPr/>
          <a:lstStyle/>
          <a:p>
            <a:r>
              <a:rPr lang="en-US" dirty="0"/>
              <a:t>Transfer of training is an important indicator of learning outcomes because it measures how much of what is learned in training is applied on the job.</a:t>
            </a:r>
          </a:p>
          <a:p>
            <a:r>
              <a:rPr lang="en-US" dirty="0"/>
              <a:t>Transfer of training is ensured through the following;</a:t>
            </a:r>
          </a:p>
          <a:p>
            <a:pPr>
              <a:buFont typeface="+mj-lt"/>
              <a:buAutoNum type="arabicPeriod"/>
            </a:pPr>
            <a:r>
              <a:rPr lang="en-US" dirty="0"/>
              <a:t>formulations (locus of control).</a:t>
            </a:r>
          </a:p>
          <a:p>
            <a:pPr>
              <a:buFont typeface="+mj-lt"/>
              <a:buAutoNum type="arabicPeriod"/>
            </a:pPr>
            <a:r>
              <a:rPr lang="en-US" dirty="0"/>
              <a:t> Pre-training personality.</a:t>
            </a:r>
          </a:p>
          <a:p>
            <a:pPr>
              <a:buFont typeface="+mj-lt"/>
              <a:buAutoNum type="arabicPeriod"/>
            </a:pPr>
            <a:r>
              <a:rPr lang="en-US" dirty="0"/>
              <a:t>Personal beliefs about training values.</a:t>
            </a:r>
          </a:p>
        </p:txBody>
      </p:sp>
    </p:spTree>
    <p:extLst>
      <p:ext uri="{BB962C8B-B14F-4D97-AF65-F5344CB8AC3E}">
        <p14:creationId xmlns:p14="http://schemas.microsoft.com/office/powerpoint/2010/main" val="1319843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A6EA6-8F79-461E-9EAF-9EB888716263}"/>
              </a:ext>
            </a:extLst>
          </p:cNvPr>
          <p:cNvSpPr>
            <a:spLocks noGrp="1"/>
          </p:cNvSpPr>
          <p:nvPr>
            <p:ph type="title"/>
          </p:nvPr>
        </p:nvSpPr>
        <p:spPr/>
        <p:txBody>
          <a:bodyPr/>
          <a:lstStyle/>
          <a:p>
            <a:pPr algn="ctr"/>
            <a:r>
              <a:rPr lang="en-US" dirty="0"/>
              <a:t>Evaluation Questions</a:t>
            </a:r>
          </a:p>
        </p:txBody>
      </p:sp>
      <p:sp>
        <p:nvSpPr>
          <p:cNvPr id="3" name="Content Placeholder 2">
            <a:extLst>
              <a:ext uri="{FF2B5EF4-FFF2-40B4-BE49-F238E27FC236}">
                <a16:creationId xmlns:a16="http://schemas.microsoft.com/office/drawing/2014/main" id="{F09C74BD-11EB-468A-A872-A15190D08585}"/>
              </a:ext>
            </a:extLst>
          </p:cNvPr>
          <p:cNvSpPr>
            <a:spLocks noGrp="1"/>
          </p:cNvSpPr>
          <p:nvPr>
            <p:ph idx="1"/>
          </p:nvPr>
        </p:nvSpPr>
        <p:spPr/>
        <p:txBody>
          <a:bodyPr/>
          <a:lstStyle/>
          <a:p>
            <a:r>
              <a:rPr lang="en-US" dirty="0"/>
              <a:t>Did the training material live up to your expectations?</a:t>
            </a:r>
          </a:p>
          <a:p>
            <a:r>
              <a:rPr lang="en-US" dirty="0"/>
              <a:t>Was your training group size appropriate?</a:t>
            </a:r>
          </a:p>
          <a:p>
            <a:r>
              <a:rPr lang="en-US" dirty="0"/>
              <a:t>How would you rank the learnings quality?</a:t>
            </a:r>
          </a:p>
          <a:p>
            <a:r>
              <a:rPr lang="en-US" dirty="0"/>
              <a:t>How would you value the trainer's performance?</a:t>
            </a:r>
          </a:p>
          <a:p>
            <a:r>
              <a:rPr lang="en-US" dirty="0"/>
              <a:t>Was the presentation and interaction combination reasonable?</a:t>
            </a:r>
          </a:p>
        </p:txBody>
      </p:sp>
    </p:spTree>
    <p:extLst>
      <p:ext uri="{BB962C8B-B14F-4D97-AF65-F5344CB8AC3E}">
        <p14:creationId xmlns:p14="http://schemas.microsoft.com/office/powerpoint/2010/main" val="641958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4AD68-689F-4113-A179-04C2292B3C81}"/>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CDFA7DD5-5B2E-47EC-8D35-95B5492804FC}"/>
              </a:ext>
            </a:extLst>
          </p:cNvPr>
          <p:cNvSpPr>
            <a:spLocks noGrp="1"/>
          </p:cNvSpPr>
          <p:nvPr>
            <p:ph idx="1"/>
          </p:nvPr>
        </p:nvSpPr>
        <p:spPr/>
        <p:txBody>
          <a:bodyPr/>
          <a:lstStyle/>
          <a:p>
            <a:r>
              <a:rPr lang="en-US" dirty="0"/>
              <a:t>Greeno, E. J., Ting, L., &amp; Wade, K. (2016). Transfer of learning to the field: A follow-up with child welfare MSW students after an intensive clinical training. The Field Educator, 6, 1-15.</a:t>
            </a:r>
          </a:p>
          <a:p>
            <a:r>
              <a:rPr lang="en-US" dirty="0"/>
              <a:t>Caloghirou, Y., Giotopoulos, I., Korra, E., &amp; Tsakanikas, A. (2018). How do employee training and knowledge stocks affect product innovation?. Economics of Innovation and New Technology, 27(4), 343-360.</a:t>
            </a:r>
          </a:p>
          <a:p>
            <a:r>
              <a:rPr lang="en-US" dirty="0"/>
              <a:t>Anderson, I. (2016). Identifying different learning styles to enhance the learning experience. Nursing Standard (2014+), 31(7), 53.</a:t>
            </a:r>
          </a:p>
          <a:p>
            <a:r>
              <a:rPr lang="en-US" dirty="0"/>
              <a:t>Martínez-Cruz, R., Portillo-Vázquez, M., &amp; Valle Sánchez, M. D. (2019). Methodological proposal for the evaluation of projects in five steps. </a:t>
            </a:r>
            <a:r>
              <a:rPr lang="en-US" dirty="0" err="1"/>
              <a:t>Agroproductividad</a:t>
            </a:r>
            <a:r>
              <a:rPr lang="en-US" dirty="0"/>
              <a:t>, 12(3), 83-88.</a:t>
            </a:r>
          </a:p>
          <a:p>
            <a:endParaRPr lang="en-US" dirty="0"/>
          </a:p>
          <a:p>
            <a:endParaRPr lang="en-US" dirty="0"/>
          </a:p>
        </p:txBody>
      </p:sp>
    </p:spTree>
    <p:extLst>
      <p:ext uri="{BB962C8B-B14F-4D97-AF65-F5344CB8AC3E}">
        <p14:creationId xmlns:p14="http://schemas.microsoft.com/office/powerpoint/2010/main" val="2090876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830A-E6F1-4185-9530-749ED091F560}"/>
              </a:ext>
            </a:extLst>
          </p:cNvPr>
          <p:cNvSpPr>
            <a:spLocks noGrp="1"/>
          </p:cNvSpPr>
          <p:nvPr>
            <p:ph type="title"/>
          </p:nvPr>
        </p:nvSpPr>
        <p:spPr/>
        <p:txBody>
          <a:bodyPr/>
          <a:lstStyle/>
          <a:p>
            <a:pPr algn="ctr"/>
            <a:r>
              <a:rPr lang="en-US" dirty="0"/>
              <a:t>Managerial Training Overview</a:t>
            </a:r>
          </a:p>
        </p:txBody>
      </p:sp>
      <p:sp>
        <p:nvSpPr>
          <p:cNvPr id="3" name="Content Placeholder 2">
            <a:extLst>
              <a:ext uri="{FF2B5EF4-FFF2-40B4-BE49-F238E27FC236}">
                <a16:creationId xmlns:a16="http://schemas.microsoft.com/office/drawing/2014/main" id="{E76EA640-FF8A-41B8-B10A-201BFA70B9BA}"/>
              </a:ext>
            </a:extLst>
          </p:cNvPr>
          <p:cNvSpPr>
            <a:spLocks noGrp="1"/>
          </p:cNvSpPr>
          <p:nvPr>
            <p:ph idx="1"/>
          </p:nvPr>
        </p:nvSpPr>
        <p:spPr>
          <a:xfrm>
            <a:off x="677334" y="2160589"/>
            <a:ext cx="8596668" cy="4426478"/>
          </a:xfrm>
        </p:spPr>
        <p:txBody>
          <a:bodyPr/>
          <a:lstStyle/>
          <a:p>
            <a:r>
              <a:rPr lang="en-US" dirty="0"/>
              <a:t>The training activity aims at equipping departmental managers with skills that would enable efficiency in the respective departments.</a:t>
            </a:r>
          </a:p>
          <a:p>
            <a:r>
              <a:rPr lang="en-US" dirty="0"/>
              <a:t>Managerial training program helps  you gain a better understanding of current professional environments and competitive pressures.</a:t>
            </a:r>
          </a:p>
          <a:p>
            <a:r>
              <a:rPr lang="en-US" dirty="0"/>
              <a:t>In general the activity emphasizes on; need analysis, trainer selection, company goals, training objectives, target audience for the coaching, trainee learning styles, methodology of training, training models and learning techniques, effectiveness evaluation, and many others.</a:t>
            </a:r>
          </a:p>
        </p:txBody>
      </p:sp>
    </p:spTree>
    <p:extLst>
      <p:ext uri="{BB962C8B-B14F-4D97-AF65-F5344CB8AC3E}">
        <p14:creationId xmlns:p14="http://schemas.microsoft.com/office/powerpoint/2010/main" val="250978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E963D-EEA9-4538-9CF6-0EE5A36099BD}"/>
              </a:ext>
            </a:extLst>
          </p:cNvPr>
          <p:cNvSpPr>
            <a:spLocks noGrp="1"/>
          </p:cNvSpPr>
          <p:nvPr>
            <p:ph type="title"/>
          </p:nvPr>
        </p:nvSpPr>
        <p:spPr/>
        <p:txBody>
          <a:bodyPr/>
          <a:lstStyle/>
          <a:p>
            <a:pPr algn="ctr"/>
            <a:r>
              <a:rPr lang="en-US" dirty="0"/>
              <a:t>Target Audience </a:t>
            </a:r>
          </a:p>
        </p:txBody>
      </p:sp>
      <p:sp>
        <p:nvSpPr>
          <p:cNvPr id="3" name="Content Placeholder 2">
            <a:extLst>
              <a:ext uri="{FF2B5EF4-FFF2-40B4-BE49-F238E27FC236}">
                <a16:creationId xmlns:a16="http://schemas.microsoft.com/office/drawing/2014/main" id="{F49DF1C2-7E40-4FDB-BB3F-86C85F64DF20}"/>
              </a:ext>
            </a:extLst>
          </p:cNvPr>
          <p:cNvSpPr>
            <a:spLocks noGrp="1"/>
          </p:cNvSpPr>
          <p:nvPr>
            <p:ph idx="1"/>
          </p:nvPr>
        </p:nvSpPr>
        <p:spPr/>
        <p:txBody>
          <a:bodyPr/>
          <a:lstStyle/>
          <a:p>
            <a:r>
              <a:rPr lang="en-US" dirty="0"/>
              <a:t>The main target audience for the training are; </a:t>
            </a:r>
          </a:p>
          <a:p>
            <a:r>
              <a:rPr lang="en-US" dirty="0"/>
              <a:t>A</a:t>
            </a:r>
            <a:r>
              <a:rPr lang="en-US" b="1" dirty="0"/>
              <a:t>). </a:t>
            </a:r>
            <a:r>
              <a:rPr lang="en-US" b="1" dirty="0">
                <a:solidFill>
                  <a:schemeClr val="accent2"/>
                </a:solidFill>
              </a:rPr>
              <a:t>Department managers- </a:t>
            </a:r>
            <a:r>
              <a:rPr lang="en-US" dirty="0"/>
              <a:t>These are the main target of the training so that they may be able to in tern train the member staff and the new employees, interns, and industrial trainees.</a:t>
            </a:r>
          </a:p>
          <a:p>
            <a:r>
              <a:rPr lang="en-US" dirty="0"/>
              <a:t>B). </a:t>
            </a:r>
            <a:r>
              <a:rPr lang="en-US" dirty="0">
                <a:solidFill>
                  <a:schemeClr val="accent2"/>
                </a:solidFill>
              </a:rPr>
              <a:t>Newcomers</a:t>
            </a:r>
            <a:r>
              <a:rPr lang="en-US" dirty="0"/>
              <a:t>- these are the sub targets of the training and will also enable the company’s objective of youth empowerment. Also the effectiveness of the department managers’ training will be tested through coaching of newcomers.</a:t>
            </a:r>
          </a:p>
        </p:txBody>
      </p:sp>
    </p:spTree>
    <p:extLst>
      <p:ext uri="{BB962C8B-B14F-4D97-AF65-F5344CB8AC3E}">
        <p14:creationId xmlns:p14="http://schemas.microsoft.com/office/powerpoint/2010/main" val="4081464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D716B-7182-4B0C-94ED-12B2D19D0C1B}"/>
              </a:ext>
            </a:extLst>
          </p:cNvPr>
          <p:cNvSpPr>
            <a:spLocks noGrp="1"/>
          </p:cNvSpPr>
          <p:nvPr>
            <p:ph type="title"/>
          </p:nvPr>
        </p:nvSpPr>
        <p:spPr/>
        <p:txBody>
          <a:bodyPr/>
          <a:lstStyle/>
          <a:p>
            <a:pPr algn="ctr"/>
            <a:r>
              <a:rPr lang="en-US" dirty="0"/>
              <a:t>Steps in Need Analysis</a:t>
            </a:r>
          </a:p>
        </p:txBody>
      </p:sp>
      <p:sp>
        <p:nvSpPr>
          <p:cNvPr id="3" name="Content Placeholder 2">
            <a:extLst>
              <a:ext uri="{FF2B5EF4-FFF2-40B4-BE49-F238E27FC236}">
                <a16:creationId xmlns:a16="http://schemas.microsoft.com/office/drawing/2014/main" id="{8F723324-207B-44F4-8BC6-53506D983A60}"/>
              </a:ext>
            </a:extLst>
          </p:cNvPr>
          <p:cNvSpPr>
            <a:spLocks noGrp="1"/>
          </p:cNvSpPr>
          <p:nvPr>
            <p:ph idx="1"/>
          </p:nvPr>
        </p:nvSpPr>
        <p:spPr>
          <a:xfrm>
            <a:off x="677334" y="1642533"/>
            <a:ext cx="8596668" cy="4724400"/>
          </a:xfrm>
        </p:spPr>
        <p:txBody>
          <a:bodyPr/>
          <a:lstStyle/>
          <a:p>
            <a:r>
              <a:rPr lang="en-US" dirty="0"/>
              <a:t>Need analysis refers to the process involving the  identification of training needs inside an organization in order to achieve  an improved  employee  standards </a:t>
            </a:r>
          </a:p>
          <a:p>
            <a:r>
              <a:rPr lang="en-US" dirty="0"/>
              <a:t>Procedurally need analysis entails five basic steps (Martínez-Cruz et al. 2019) as highlighted below;</a:t>
            </a:r>
          </a:p>
          <a:p>
            <a:r>
              <a:rPr lang="en-US" dirty="0"/>
              <a:t>Step 1: Defining the users and applications of the need analyzation.</a:t>
            </a:r>
          </a:p>
          <a:p>
            <a:r>
              <a:rPr lang="en-US" dirty="0"/>
              <a:t>Step 2: Describe the training environment  and the targeted  individuals.</a:t>
            </a:r>
          </a:p>
          <a:p>
            <a:r>
              <a:rPr lang="en-US" dirty="0"/>
              <a:t> Step 3: Determine your needs.</a:t>
            </a:r>
          </a:p>
          <a:p>
            <a:r>
              <a:rPr lang="en-US" dirty="0"/>
              <a:t>Step 4: Determine the significance of the needs</a:t>
            </a:r>
          </a:p>
          <a:p>
            <a:r>
              <a:rPr lang="en-US" dirty="0"/>
              <a:t>.Step 5: Provision of  the outcomes.</a:t>
            </a:r>
          </a:p>
          <a:p>
            <a:endParaRPr lang="en-US" dirty="0"/>
          </a:p>
          <a:p>
            <a:endParaRPr lang="en-US" dirty="0"/>
          </a:p>
        </p:txBody>
      </p:sp>
    </p:spTree>
    <p:extLst>
      <p:ext uri="{BB962C8B-B14F-4D97-AF65-F5344CB8AC3E}">
        <p14:creationId xmlns:p14="http://schemas.microsoft.com/office/powerpoint/2010/main" val="3826132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D8657-00A5-4957-BB79-19D128AA4F11}"/>
              </a:ext>
            </a:extLst>
          </p:cNvPr>
          <p:cNvSpPr>
            <a:spLocks noGrp="1"/>
          </p:cNvSpPr>
          <p:nvPr>
            <p:ph type="title"/>
          </p:nvPr>
        </p:nvSpPr>
        <p:spPr/>
        <p:txBody>
          <a:bodyPr/>
          <a:lstStyle/>
          <a:p>
            <a:pPr algn="ctr"/>
            <a:r>
              <a:rPr lang="en-US" dirty="0"/>
              <a:t>Training Content</a:t>
            </a:r>
          </a:p>
        </p:txBody>
      </p:sp>
      <p:sp>
        <p:nvSpPr>
          <p:cNvPr id="3" name="Content Placeholder 2">
            <a:extLst>
              <a:ext uri="{FF2B5EF4-FFF2-40B4-BE49-F238E27FC236}">
                <a16:creationId xmlns:a16="http://schemas.microsoft.com/office/drawing/2014/main" id="{18B7A64B-3327-4F7D-9F66-1D5C21215057}"/>
              </a:ext>
            </a:extLst>
          </p:cNvPr>
          <p:cNvSpPr>
            <a:spLocks noGrp="1"/>
          </p:cNvSpPr>
          <p:nvPr>
            <p:ph idx="1"/>
          </p:nvPr>
        </p:nvSpPr>
        <p:spPr/>
        <p:txBody>
          <a:bodyPr/>
          <a:lstStyle/>
          <a:p>
            <a:endParaRPr lang="en-US" dirty="0"/>
          </a:p>
          <a:p>
            <a:r>
              <a:rPr lang="en-US" dirty="0"/>
              <a:t>The training basically entails techniques of achieving the following.</a:t>
            </a:r>
          </a:p>
          <a:p>
            <a:r>
              <a:rPr lang="en-US" dirty="0"/>
              <a:t>Effective program management </a:t>
            </a:r>
          </a:p>
          <a:p>
            <a:r>
              <a:rPr lang="en-US" dirty="0"/>
              <a:t>Relevancy</a:t>
            </a:r>
          </a:p>
          <a:p>
            <a:r>
              <a:rPr lang="en-US" dirty="0"/>
              <a:t>Creativity</a:t>
            </a:r>
          </a:p>
          <a:p>
            <a:r>
              <a:rPr lang="en-US" dirty="0"/>
              <a:t>Communication and marketing </a:t>
            </a:r>
          </a:p>
          <a:p>
            <a:r>
              <a:rPr lang="en-US" dirty="0"/>
              <a:t>Management buy-in </a:t>
            </a:r>
          </a:p>
          <a:p>
            <a:r>
              <a:rPr lang="en-US" dirty="0"/>
              <a:t>Communication and marketing </a:t>
            </a:r>
          </a:p>
        </p:txBody>
      </p:sp>
    </p:spTree>
    <p:extLst>
      <p:ext uri="{BB962C8B-B14F-4D97-AF65-F5344CB8AC3E}">
        <p14:creationId xmlns:p14="http://schemas.microsoft.com/office/powerpoint/2010/main" val="394039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0BE2-E936-4AC4-9978-F146D2ADC3C1}"/>
              </a:ext>
            </a:extLst>
          </p:cNvPr>
          <p:cNvSpPr>
            <a:spLocks noGrp="1"/>
          </p:cNvSpPr>
          <p:nvPr>
            <p:ph type="title"/>
          </p:nvPr>
        </p:nvSpPr>
        <p:spPr/>
        <p:txBody>
          <a:bodyPr/>
          <a:lstStyle/>
          <a:p>
            <a:pPr algn="ctr"/>
            <a:r>
              <a:rPr lang="en-US" dirty="0"/>
              <a:t>Organizational Objectives</a:t>
            </a:r>
          </a:p>
        </p:txBody>
      </p:sp>
      <p:sp>
        <p:nvSpPr>
          <p:cNvPr id="3" name="Content Placeholder 2">
            <a:extLst>
              <a:ext uri="{FF2B5EF4-FFF2-40B4-BE49-F238E27FC236}">
                <a16:creationId xmlns:a16="http://schemas.microsoft.com/office/drawing/2014/main" id="{2493D07E-EF2A-4DDC-9DEB-ACDAD85B6092}"/>
              </a:ext>
            </a:extLst>
          </p:cNvPr>
          <p:cNvSpPr>
            <a:spLocks noGrp="1"/>
          </p:cNvSpPr>
          <p:nvPr>
            <p:ph idx="1"/>
          </p:nvPr>
        </p:nvSpPr>
        <p:spPr/>
        <p:txBody>
          <a:bodyPr/>
          <a:lstStyle/>
          <a:p>
            <a:r>
              <a:rPr lang="en-US" dirty="0"/>
              <a:t>The goals of the company play  significant role in the implementation of organizational policies and the allotment of managerial assets. </a:t>
            </a:r>
          </a:p>
          <a:p>
            <a:r>
              <a:rPr lang="en-US" dirty="0"/>
              <a:t>The accomplishment of objectives contributes to the achievement of the organization 's ultimate strategic goals.</a:t>
            </a:r>
          </a:p>
          <a:p>
            <a:r>
              <a:rPr lang="en-US" dirty="0"/>
              <a:t>The two major goals of the company are;</a:t>
            </a:r>
          </a:p>
          <a:p>
            <a:r>
              <a:rPr lang="en-US" dirty="0"/>
              <a:t>To increase the level of customer satisfaction.</a:t>
            </a:r>
          </a:p>
          <a:p>
            <a:r>
              <a:rPr lang="en-US" dirty="0"/>
              <a:t>To increase the company’s sales therefore increasing income.</a:t>
            </a:r>
          </a:p>
          <a:p>
            <a:pPr marL="0" indent="0">
              <a:buNone/>
            </a:pPr>
            <a:endParaRPr lang="en-US" dirty="0"/>
          </a:p>
        </p:txBody>
      </p:sp>
    </p:spTree>
    <p:extLst>
      <p:ext uri="{BB962C8B-B14F-4D97-AF65-F5344CB8AC3E}">
        <p14:creationId xmlns:p14="http://schemas.microsoft.com/office/powerpoint/2010/main" val="99701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81BE6-EF2D-4B2B-A21A-072F1BFDF2B0}"/>
              </a:ext>
            </a:extLst>
          </p:cNvPr>
          <p:cNvSpPr>
            <a:spLocks noGrp="1"/>
          </p:cNvSpPr>
          <p:nvPr>
            <p:ph type="title"/>
          </p:nvPr>
        </p:nvSpPr>
        <p:spPr/>
        <p:txBody>
          <a:bodyPr/>
          <a:lstStyle/>
          <a:p>
            <a:r>
              <a:rPr lang="en-US" dirty="0"/>
              <a:t>Training Objectives</a:t>
            </a:r>
          </a:p>
        </p:txBody>
      </p:sp>
      <p:sp>
        <p:nvSpPr>
          <p:cNvPr id="3" name="Content Placeholder 2">
            <a:extLst>
              <a:ext uri="{FF2B5EF4-FFF2-40B4-BE49-F238E27FC236}">
                <a16:creationId xmlns:a16="http://schemas.microsoft.com/office/drawing/2014/main" id="{DD5B2E1D-C311-4BCA-95E8-E3DD7FFADA9D}"/>
              </a:ext>
            </a:extLst>
          </p:cNvPr>
          <p:cNvSpPr>
            <a:spLocks noGrp="1"/>
          </p:cNvSpPr>
          <p:nvPr>
            <p:ph idx="1"/>
          </p:nvPr>
        </p:nvSpPr>
        <p:spPr/>
        <p:txBody>
          <a:bodyPr/>
          <a:lstStyle/>
          <a:p>
            <a:r>
              <a:rPr lang="en-US" dirty="0"/>
              <a:t>Training entails improving workers' competence for them to execute the tasks.</a:t>
            </a:r>
          </a:p>
          <a:p>
            <a:r>
              <a:rPr lang="en-US" dirty="0"/>
              <a:t> Training aims to improve workers' current job performance while also preparing them for future career opportunities.</a:t>
            </a:r>
          </a:p>
          <a:p>
            <a:r>
              <a:rPr lang="en-US" dirty="0"/>
              <a:t>The company’s main aim on this training are;</a:t>
            </a:r>
          </a:p>
          <a:p>
            <a:r>
              <a:rPr lang="en-US" dirty="0"/>
              <a:t>To provide newcomers with competencies and understanding, as well as to assist them in fulfilling their duties and profession excellently.</a:t>
            </a:r>
          </a:p>
          <a:p>
            <a:r>
              <a:rPr lang="en-US" dirty="0"/>
              <a:t>To effectively employ new and innovative job-performance methods and techniques.</a:t>
            </a:r>
          </a:p>
          <a:p>
            <a:r>
              <a:rPr lang="en-US" dirty="0"/>
              <a:t>to begin preparing for further intricate and higher posts</a:t>
            </a:r>
          </a:p>
        </p:txBody>
      </p:sp>
    </p:spTree>
    <p:extLst>
      <p:ext uri="{BB962C8B-B14F-4D97-AF65-F5344CB8AC3E}">
        <p14:creationId xmlns:p14="http://schemas.microsoft.com/office/powerpoint/2010/main" val="2618168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9C62-E50B-468F-9B4D-D70C6A2130A4}"/>
              </a:ext>
            </a:extLst>
          </p:cNvPr>
          <p:cNvSpPr>
            <a:spLocks noGrp="1"/>
          </p:cNvSpPr>
          <p:nvPr>
            <p:ph type="title"/>
          </p:nvPr>
        </p:nvSpPr>
        <p:spPr/>
        <p:txBody>
          <a:bodyPr/>
          <a:lstStyle/>
          <a:p>
            <a:pPr algn="ctr"/>
            <a:r>
              <a:rPr lang="en-US" dirty="0"/>
              <a:t>Learning Styles</a:t>
            </a:r>
          </a:p>
        </p:txBody>
      </p:sp>
      <p:sp>
        <p:nvSpPr>
          <p:cNvPr id="3" name="Content Placeholder 2">
            <a:extLst>
              <a:ext uri="{FF2B5EF4-FFF2-40B4-BE49-F238E27FC236}">
                <a16:creationId xmlns:a16="http://schemas.microsoft.com/office/drawing/2014/main" id="{69037654-6373-4533-9DBB-E3FC14F09BB1}"/>
              </a:ext>
            </a:extLst>
          </p:cNvPr>
          <p:cNvSpPr>
            <a:spLocks noGrp="1"/>
          </p:cNvSpPr>
          <p:nvPr>
            <p:ph idx="1"/>
          </p:nvPr>
        </p:nvSpPr>
        <p:spPr/>
        <p:txBody>
          <a:bodyPr/>
          <a:lstStyle/>
          <a:p>
            <a:r>
              <a:rPr lang="en-US" dirty="0"/>
              <a:t>The company advices trainees to adopt the following learning styles (Anderson, 2016);</a:t>
            </a:r>
          </a:p>
          <a:p>
            <a:r>
              <a:rPr lang="en-US" dirty="0">
                <a:solidFill>
                  <a:schemeClr val="accent2"/>
                </a:solidFill>
              </a:rPr>
              <a:t>Reading and writing </a:t>
            </a:r>
            <a:r>
              <a:rPr lang="en-US" dirty="0">
                <a:solidFill>
                  <a:schemeClr val="tx2"/>
                </a:solidFill>
              </a:rPr>
              <a:t>- This includes both written information that will be  presented in the training sessions  as handouts and oral presentations.</a:t>
            </a:r>
          </a:p>
          <a:p>
            <a:r>
              <a:rPr lang="en-US" dirty="0">
                <a:solidFill>
                  <a:schemeClr val="accent2"/>
                </a:solidFill>
              </a:rPr>
              <a:t>Practical</a:t>
            </a:r>
            <a:r>
              <a:rPr lang="en-US" dirty="0">
                <a:solidFill>
                  <a:schemeClr val="tx2"/>
                </a:solidFill>
              </a:rPr>
              <a:t> – Training shall include physical activities and thus participants are urged to prepare in advance.</a:t>
            </a:r>
          </a:p>
          <a:p>
            <a:r>
              <a:rPr lang="en-US" dirty="0">
                <a:solidFill>
                  <a:schemeClr val="accent2"/>
                </a:solidFill>
              </a:rPr>
              <a:t>Audio</a:t>
            </a:r>
            <a:r>
              <a:rPr lang="en-US" dirty="0">
                <a:solidFill>
                  <a:schemeClr val="tx2"/>
                </a:solidFill>
              </a:rPr>
              <a:t> – Entail the use of oral presentation and other audio formats in learning. </a:t>
            </a:r>
          </a:p>
          <a:p>
            <a:r>
              <a:rPr lang="en-US" dirty="0">
                <a:solidFill>
                  <a:schemeClr val="tx2"/>
                </a:solidFill>
              </a:rPr>
              <a:t> </a:t>
            </a:r>
            <a:r>
              <a:rPr lang="en-US" dirty="0">
                <a:solidFill>
                  <a:schemeClr val="accent2"/>
                </a:solidFill>
              </a:rPr>
              <a:t>Visual</a:t>
            </a:r>
            <a:r>
              <a:rPr lang="en-US" dirty="0">
                <a:solidFill>
                  <a:schemeClr val="tx2"/>
                </a:solidFill>
              </a:rPr>
              <a:t> – Visual presentations such as photographs and videos will also be employed in the training.</a:t>
            </a:r>
          </a:p>
        </p:txBody>
      </p:sp>
    </p:spTree>
    <p:extLst>
      <p:ext uri="{BB962C8B-B14F-4D97-AF65-F5344CB8AC3E}">
        <p14:creationId xmlns:p14="http://schemas.microsoft.com/office/powerpoint/2010/main" val="1742611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3662A-CA14-49FB-B11C-9ACAA8427D0F}"/>
              </a:ext>
            </a:extLst>
          </p:cNvPr>
          <p:cNvSpPr>
            <a:spLocks noGrp="1"/>
          </p:cNvSpPr>
          <p:nvPr>
            <p:ph type="title"/>
          </p:nvPr>
        </p:nvSpPr>
        <p:spPr>
          <a:xfrm>
            <a:off x="1074899" y="543339"/>
            <a:ext cx="8596668" cy="1320800"/>
          </a:xfrm>
        </p:spPr>
        <p:txBody>
          <a:bodyPr/>
          <a:lstStyle/>
          <a:p>
            <a:pPr algn="ctr"/>
            <a:r>
              <a:rPr lang="en-US" dirty="0"/>
              <a:t>Training Models </a:t>
            </a:r>
          </a:p>
        </p:txBody>
      </p:sp>
      <p:sp>
        <p:nvSpPr>
          <p:cNvPr id="3" name="Content Placeholder 2">
            <a:extLst>
              <a:ext uri="{FF2B5EF4-FFF2-40B4-BE49-F238E27FC236}">
                <a16:creationId xmlns:a16="http://schemas.microsoft.com/office/drawing/2014/main" id="{3BEB8182-9C1D-45A7-AF3C-0CF1975E689E}"/>
              </a:ext>
            </a:extLst>
          </p:cNvPr>
          <p:cNvSpPr>
            <a:spLocks noGrp="1"/>
          </p:cNvSpPr>
          <p:nvPr>
            <p:ph idx="1"/>
          </p:nvPr>
        </p:nvSpPr>
        <p:spPr/>
        <p:txBody>
          <a:bodyPr/>
          <a:lstStyle/>
          <a:p>
            <a:r>
              <a:rPr lang="en-US" dirty="0">
                <a:solidFill>
                  <a:schemeClr val="accent2"/>
                </a:solidFill>
              </a:rPr>
              <a:t>System model training </a:t>
            </a:r>
            <a:r>
              <a:rPr lang="en-US" dirty="0"/>
              <a:t>- The model is divided into five phases. It should be repeated on a regular basis to improve further. The goal of the training should be to assist employees in performing their jobs to the highest level.</a:t>
            </a:r>
          </a:p>
          <a:p>
            <a:r>
              <a:rPr lang="en-US" dirty="0">
                <a:solidFill>
                  <a:schemeClr val="accent2"/>
                </a:solidFill>
              </a:rPr>
              <a:t>Transition model training </a:t>
            </a:r>
            <a:r>
              <a:rPr lang="en-US" dirty="0"/>
              <a:t>- The transitional model is concerned with the entire organization. Describes the accomplishments that the company needs to achieve over a certain period (Caloghirou et al. 2018).</a:t>
            </a:r>
          </a:p>
          <a:p>
            <a:r>
              <a:rPr lang="en-US" dirty="0">
                <a:solidFill>
                  <a:schemeClr val="accent2"/>
                </a:solidFill>
              </a:rPr>
              <a:t>Instructional System Development Model </a:t>
            </a:r>
            <a:r>
              <a:rPr lang="en-US" dirty="0"/>
              <a:t>- This model aids in determining and tries to develop desirable techniques, encoding information, and distributing media for the various types of instructional objectives to be met.</a:t>
            </a:r>
          </a:p>
        </p:txBody>
      </p:sp>
    </p:spTree>
    <p:extLst>
      <p:ext uri="{BB962C8B-B14F-4D97-AF65-F5344CB8AC3E}">
        <p14:creationId xmlns:p14="http://schemas.microsoft.com/office/powerpoint/2010/main" val="42047121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836</TotalTime>
  <Words>2538</Words>
  <Application>Microsoft Office PowerPoint</Application>
  <PresentationFormat>Widescreen</PresentationFormat>
  <Paragraphs>138</Paragraphs>
  <Slides>18</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Helvetica Neue</vt:lpstr>
      <vt:lpstr>Trebuchet MS</vt:lpstr>
      <vt:lpstr>Wingdings 3</vt:lpstr>
      <vt:lpstr>Facet</vt:lpstr>
      <vt:lpstr>TRAINING MID-LEVEL MANAGERS </vt:lpstr>
      <vt:lpstr>Managerial Training Overview</vt:lpstr>
      <vt:lpstr>Target Audience </vt:lpstr>
      <vt:lpstr>Steps in Need Analysis</vt:lpstr>
      <vt:lpstr>Training Content</vt:lpstr>
      <vt:lpstr>Organizational Objectives</vt:lpstr>
      <vt:lpstr>Training Objectives</vt:lpstr>
      <vt:lpstr>Learning Styles</vt:lpstr>
      <vt:lpstr>Training Models </vt:lpstr>
      <vt:lpstr>Model Choice</vt:lpstr>
      <vt:lpstr>Similarities in training methods</vt:lpstr>
      <vt:lpstr>Differences Between Training methods</vt:lpstr>
      <vt:lpstr>Connection Between the training methods &amp; learning styles</vt:lpstr>
      <vt:lpstr>Effectiveness Evaluation</vt:lpstr>
      <vt:lpstr>Importance of Evaluation</vt:lpstr>
      <vt:lpstr>Transfer of Training </vt:lpstr>
      <vt:lpstr>Evaluation 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TRAIN MID-LEVEL MANAGERS </dc:title>
  <dc:creator>USER</dc:creator>
  <cp:lastModifiedBy>user</cp:lastModifiedBy>
  <cp:revision>34</cp:revision>
  <dcterms:created xsi:type="dcterms:W3CDTF">2021-07-29T13:51:31Z</dcterms:created>
  <dcterms:modified xsi:type="dcterms:W3CDTF">2021-07-31T19:50:41Z</dcterms:modified>
</cp:coreProperties>
</file>